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9" r:id="rId3"/>
    <p:sldId id="257" r:id="rId4"/>
    <p:sldId id="258" r:id="rId5"/>
    <p:sldId id="268" r:id="rId6"/>
    <p:sldId id="259" r:id="rId7"/>
    <p:sldId id="261" r:id="rId8"/>
    <p:sldId id="262" r:id="rId9"/>
    <p:sldId id="260" r:id="rId10"/>
    <p:sldId id="263" r:id="rId11"/>
    <p:sldId id="266" r:id="rId12"/>
    <p:sldId id="264" r:id="rId13"/>
    <p:sldId id="265"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2" d="100"/>
          <a:sy n="92" d="100"/>
        </p:scale>
        <p:origin x="92"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5/26/2019</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5/26/2019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5/26/2019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5/26/2019</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en.wiktionary.org/wiki/bad" TargetMode="External"/><Relationship Id="rId3" Type="http://schemas.openxmlformats.org/officeDocument/2006/relationships/hyperlink" Target="https://en.wiktionary.org/wiki/take#English" TargetMode="External"/><Relationship Id="rId7" Type="http://schemas.openxmlformats.org/officeDocument/2006/relationships/hyperlink" Target="https://en.wikipedia.org/wiki/Britain" TargetMode="External"/><Relationship Id="rId2" Type="http://schemas.openxmlformats.org/officeDocument/2006/relationships/hyperlink" Target="http://dailysaying.blogspot.com/2006/03/takes-biscuit.html" TargetMode="External"/><Relationship Id="rId1" Type="http://schemas.openxmlformats.org/officeDocument/2006/relationships/slideLayout" Target="../slideLayouts/slideLayout6.xml"/><Relationship Id="rId6" Type="http://schemas.openxmlformats.org/officeDocument/2006/relationships/hyperlink" Target="https://en.wiktionary.org/wiki/Appendix:Glossary#idiomatic" TargetMode="External"/><Relationship Id="rId5" Type="http://schemas.openxmlformats.org/officeDocument/2006/relationships/hyperlink" Target="https://en.wiktionary.org/wiki/biscuit#English" TargetMode="External"/><Relationship Id="rId10" Type="http://schemas.openxmlformats.org/officeDocument/2006/relationships/hyperlink" Target="https://en.wiktionary.org/wiki/egregious" TargetMode="External"/><Relationship Id="rId4" Type="http://schemas.openxmlformats.org/officeDocument/2006/relationships/hyperlink" Target="https://en.wiktionary.org/wiki/the#English" TargetMode="External"/><Relationship Id="rId9" Type="http://schemas.openxmlformats.org/officeDocument/2006/relationships/hyperlink" Target="https://en.wiktionary.org/wiki/objectionabl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mappingdubliners.org/the-store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2FBC5-9C26-4C74-ACFA-B11CF49F8C09}"/>
              </a:ext>
            </a:extLst>
          </p:cNvPr>
          <p:cNvSpPr>
            <a:spLocks noGrp="1"/>
          </p:cNvSpPr>
          <p:nvPr>
            <p:ph type="ctrTitle"/>
          </p:nvPr>
        </p:nvSpPr>
        <p:spPr/>
        <p:txBody>
          <a:bodyPr/>
          <a:lstStyle/>
          <a:p>
            <a:r>
              <a:rPr lang="en-US" dirty="0"/>
              <a:t>“Two Gallants” </a:t>
            </a:r>
            <a:br>
              <a:rPr lang="en-US" dirty="0"/>
            </a:br>
            <a:r>
              <a:rPr lang="en-US" dirty="0"/>
              <a:t>and “Eveline”</a:t>
            </a:r>
          </a:p>
        </p:txBody>
      </p:sp>
      <p:sp>
        <p:nvSpPr>
          <p:cNvPr id="3" name="Subtitle 2">
            <a:extLst>
              <a:ext uri="{FF2B5EF4-FFF2-40B4-BE49-F238E27FC236}">
                <a16:creationId xmlns:a16="http://schemas.microsoft.com/office/drawing/2014/main" id="{4C1D2152-7BF9-45DD-99C2-1D0D82DF809B}"/>
              </a:ext>
            </a:extLst>
          </p:cNvPr>
          <p:cNvSpPr>
            <a:spLocks noGrp="1"/>
          </p:cNvSpPr>
          <p:nvPr>
            <p:ph type="subTitle" idx="1"/>
          </p:nvPr>
        </p:nvSpPr>
        <p:spPr/>
        <p:txBody>
          <a:bodyPr/>
          <a:lstStyle/>
          <a:p>
            <a:r>
              <a:rPr lang="en-US" dirty="0"/>
              <a:t>Point-of-view, dialogue, and intertextuality </a:t>
            </a:r>
          </a:p>
        </p:txBody>
      </p:sp>
    </p:spTree>
    <p:extLst>
      <p:ext uri="{BB962C8B-B14F-4D97-AF65-F5344CB8AC3E}">
        <p14:creationId xmlns:p14="http://schemas.microsoft.com/office/powerpoint/2010/main" val="3688922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10CA3EFF-43FC-4F38-8408-C79F55E67AC0}"/>
              </a:ext>
            </a:extLst>
          </p:cNvPr>
          <p:cNvSpPr>
            <a:spLocks noGrp="1"/>
          </p:cNvSpPr>
          <p:nvPr>
            <p:ph type="title"/>
          </p:nvPr>
        </p:nvSpPr>
        <p:spPr/>
        <p:txBody>
          <a:bodyPr/>
          <a:lstStyle/>
          <a:p>
            <a:r>
              <a:rPr lang="en-US" dirty="0"/>
              <a:t>Takes the Biscuit! </a:t>
            </a:r>
          </a:p>
        </p:txBody>
      </p:sp>
      <p:sp>
        <p:nvSpPr>
          <p:cNvPr id="4" name="Content Placeholder 3">
            <a:extLst>
              <a:ext uri="{FF2B5EF4-FFF2-40B4-BE49-F238E27FC236}">
                <a16:creationId xmlns:a16="http://schemas.microsoft.com/office/drawing/2014/main" id="{645824AD-3C76-40A9-A511-CB7FBE4275FB}"/>
              </a:ext>
            </a:extLst>
          </p:cNvPr>
          <p:cNvSpPr>
            <a:spLocks noGrp="1"/>
          </p:cNvSpPr>
          <p:nvPr>
            <p:ph sz="half" idx="4294967295"/>
          </p:nvPr>
        </p:nvSpPr>
        <p:spPr>
          <a:xfrm>
            <a:off x="1651246" y="2810931"/>
            <a:ext cx="3066803" cy="3064407"/>
          </a:xfrm>
        </p:spPr>
        <p:txBody>
          <a:bodyPr>
            <a:normAutofit fontScale="70000" lnSpcReduction="20000"/>
          </a:bodyPr>
          <a:lstStyle/>
          <a:p>
            <a:r>
              <a:rPr lang="en-US" b="1" dirty="0">
                <a:hlinkClick r:id="rId2"/>
              </a:rPr>
              <a:t>Takes the biscuit</a:t>
            </a:r>
            <a:r>
              <a:rPr lang="en-US" b="1" dirty="0"/>
              <a:t> </a:t>
            </a:r>
          </a:p>
          <a:p>
            <a:r>
              <a:rPr lang="en-US" dirty="0"/>
              <a:t>An ironic twist of </a:t>
            </a:r>
            <a:r>
              <a:rPr lang="en-US" i="1" dirty="0"/>
              <a:t>'To surpass everything else that has happened; </a:t>
            </a:r>
            <a:r>
              <a:rPr lang="en-US" i="1" dirty="0">
                <a:highlight>
                  <a:srgbClr val="FFFF00"/>
                </a:highlight>
              </a:rPr>
              <a:t>to be worse than anything</a:t>
            </a:r>
            <a:r>
              <a:rPr lang="en-US" i="1" dirty="0"/>
              <a:t>'</a:t>
            </a:r>
            <a:r>
              <a:rPr lang="en-US" dirty="0"/>
              <a:t> </a:t>
            </a:r>
            <a:r>
              <a:rPr lang="en-US" dirty="0" err="1"/>
              <a:t>ie</a:t>
            </a:r>
            <a:r>
              <a:rPr lang="en-US" dirty="0"/>
              <a:t>: His last comment really took the biscuit</a:t>
            </a:r>
          </a:p>
          <a:p>
            <a:endParaRPr lang="en-US" dirty="0"/>
          </a:p>
          <a:p>
            <a:r>
              <a:rPr lang="en-US" dirty="0"/>
              <a:t>U.S. version would be “takes the </a:t>
            </a:r>
            <a:r>
              <a:rPr lang="en-US" dirty="0">
                <a:highlight>
                  <a:srgbClr val="FFFF00"/>
                </a:highlight>
              </a:rPr>
              <a:t>cake</a:t>
            </a:r>
            <a:r>
              <a:rPr lang="en-US" dirty="0"/>
              <a:t>!” </a:t>
            </a:r>
            <a:br>
              <a:rPr lang="en-US" dirty="0"/>
            </a:br>
            <a:endParaRPr lang="en-US" dirty="0"/>
          </a:p>
          <a:p>
            <a:endParaRPr lang="en-US" dirty="0"/>
          </a:p>
        </p:txBody>
      </p:sp>
      <p:sp>
        <p:nvSpPr>
          <p:cNvPr id="9" name="Rectangle 3">
            <a:extLst>
              <a:ext uri="{FF2B5EF4-FFF2-40B4-BE49-F238E27FC236}">
                <a16:creationId xmlns:a16="http://schemas.microsoft.com/office/drawing/2014/main" id="{CFA47854-0967-4C2C-82C3-78A243BB90EF}"/>
              </a:ext>
            </a:extLst>
          </p:cNvPr>
          <p:cNvSpPr>
            <a:spLocks noGrp="1" noChangeArrowheads="1"/>
          </p:cNvSpPr>
          <p:nvPr>
            <p:ph sz="quarter" idx="4294967295"/>
          </p:nvPr>
        </p:nvSpPr>
        <p:spPr bwMode="auto">
          <a:xfrm>
            <a:off x="7275513" y="3762375"/>
            <a:ext cx="4916487" cy="160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Arial" panose="020B0604020202020204" pitchFamily="34" charset="0"/>
                <a:hlinkClick r:id="rId3" tooltip="take"/>
              </a:rPr>
              <a:t>take</a:t>
            </a:r>
            <a:r>
              <a:rPr kumimoji="0" lang="en-US" altLang="en-US" sz="1600" b="1" i="0" u="none" strike="noStrike" cap="none" normalizeH="0" baseline="0" dirty="0">
                <a:ln>
                  <a:noFill/>
                </a:ln>
                <a:solidFill>
                  <a:schemeClr val="tx1"/>
                </a:solidFill>
                <a:effectLst/>
                <a:latin typeface="Arial" panose="020B0604020202020204" pitchFamily="34" charset="0"/>
              </a:rPr>
              <a:t> </a:t>
            </a:r>
            <a:r>
              <a:rPr kumimoji="0" lang="en-US" altLang="en-US" sz="1600" b="1" i="0" u="none" strike="noStrike" cap="none" normalizeH="0" baseline="0" dirty="0">
                <a:ln>
                  <a:noFill/>
                </a:ln>
                <a:solidFill>
                  <a:schemeClr val="tx1"/>
                </a:solidFill>
                <a:effectLst/>
                <a:latin typeface="Arial" panose="020B0604020202020204" pitchFamily="34" charset="0"/>
                <a:hlinkClick r:id="rId4" tooltip="the"/>
              </a:rPr>
              <a:t>the</a:t>
            </a:r>
            <a:r>
              <a:rPr kumimoji="0" lang="en-US" altLang="en-US" sz="1600" b="1" i="0" u="none" strike="noStrike" cap="none" normalizeH="0" baseline="0" dirty="0">
                <a:ln>
                  <a:noFill/>
                </a:ln>
                <a:solidFill>
                  <a:schemeClr val="tx1"/>
                </a:solidFill>
                <a:effectLst/>
                <a:latin typeface="Arial" panose="020B0604020202020204" pitchFamily="34" charset="0"/>
              </a:rPr>
              <a:t> </a:t>
            </a:r>
            <a:r>
              <a:rPr kumimoji="0" lang="en-US" altLang="en-US" sz="1600" b="1" i="0" u="none" strike="noStrike" cap="none" normalizeH="0" baseline="0" dirty="0">
                <a:ln>
                  <a:noFill/>
                </a:ln>
                <a:solidFill>
                  <a:schemeClr val="tx1"/>
                </a:solidFill>
                <a:effectLst/>
                <a:latin typeface="Arial" panose="020B0604020202020204" pitchFamily="34" charset="0"/>
                <a:hlinkClick r:id="rId5" tooltip="biscuit"/>
              </a:rPr>
              <a:t>biscuit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600" b="0" i="0" u="none" strike="noStrike" cap="none" normalizeH="0" baseline="0" dirty="0">
                <a:ln>
                  <a:noFill/>
                </a:ln>
                <a:solidFill>
                  <a:schemeClr val="tx1"/>
                </a:solidFill>
                <a:effectLst/>
                <a:latin typeface="Arial" panose="020B0604020202020204" pitchFamily="34" charset="0"/>
              </a:rPr>
              <a:t>(</a:t>
            </a:r>
            <a:r>
              <a:rPr kumimoji="0" lang="en-US" altLang="en-US" sz="1600" b="0" i="0" u="none" strike="noStrike" cap="none" normalizeH="0" baseline="0" dirty="0">
                <a:ln>
                  <a:noFill/>
                </a:ln>
                <a:solidFill>
                  <a:schemeClr val="tx1"/>
                </a:solidFill>
                <a:effectLst/>
                <a:latin typeface="Arial" panose="020B0604020202020204" pitchFamily="34" charset="0"/>
                <a:hlinkClick r:id="rId6" tooltip="Appendix:Glossary"/>
              </a:rPr>
              <a:t>idiomatic</a:t>
            </a:r>
            <a:r>
              <a:rPr kumimoji="0" lang="en-US" altLang="en-US" sz="1600" b="0" i="0" u="none" strike="noStrike" cap="none" normalizeH="0" baseline="0" dirty="0">
                <a:ln>
                  <a:noFill/>
                </a:ln>
                <a:solidFill>
                  <a:schemeClr val="tx1"/>
                </a:solidFill>
                <a:effectLst/>
                <a:latin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hlinkClick r:id="rId7" tooltip="w:Britain"/>
              </a:rPr>
              <a:t>Britain</a:t>
            </a:r>
            <a:r>
              <a:rPr kumimoji="0" lang="en-US" altLang="en-US" sz="1600" b="0" i="0" u="none" strike="noStrike" cap="none" normalizeH="0" baseline="0" dirty="0">
                <a:ln>
                  <a:noFill/>
                </a:ln>
                <a:solidFill>
                  <a:schemeClr val="tx1"/>
                </a:solidFill>
                <a:effectLst/>
                <a:latin typeface="Arial" panose="020B0604020202020204" pitchFamily="34" charset="0"/>
              </a:rPr>
              <a:t>) To be particularly </a:t>
            </a:r>
            <a:r>
              <a:rPr kumimoji="0" lang="en-US" altLang="en-US" sz="1600" b="0" i="0" u="none" strike="noStrike" cap="none" normalizeH="0" baseline="0" dirty="0">
                <a:ln>
                  <a:noFill/>
                </a:ln>
                <a:solidFill>
                  <a:schemeClr val="tx1"/>
                </a:solidFill>
                <a:effectLst/>
                <a:latin typeface="Arial" panose="020B0604020202020204" pitchFamily="34" charset="0"/>
                <a:hlinkClick r:id="rId8" tooltip="bad"/>
              </a:rPr>
              <a:t>bad</a:t>
            </a:r>
            <a:r>
              <a:rPr kumimoji="0" lang="en-US" altLang="en-US" sz="1600" b="0" i="0" u="none" strike="noStrike" cap="none" normalizeH="0" baseline="0" dirty="0">
                <a:ln>
                  <a:noFill/>
                </a:ln>
                <a:solidFill>
                  <a:schemeClr val="tx1"/>
                </a:solidFill>
                <a:effectLst/>
                <a:latin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hlinkClick r:id="rId9" tooltip="objectionable"/>
              </a:rPr>
              <a:t>objectionable</a:t>
            </a:r>
            <a:r>
              <a:rPr kumimoji="0" lang="en-US" altLang="en-US" sz="1600" b="0" i="0" u="none" strike="noStrike" cap="none" normalizeH="0" baseline="0" dirty="0">
                <a:ln>
                  <a:noFill/>
                </a:ln>
                <a:solidFill>
                  <a:schemeClr val="tx1"/>
                </a:solidFill>
                <a:effectLst/>
                <a:latin typeface="Arial" panose="020B0604020202020204" pitchFamily="34" charset="0"/>
              </a:rPr>
              <a:t>, or </a:t>
            </a:r>
            <a:r>
              <a:rPr kumimoji="0" lang="en-US" altLang="en-US" sz="1600" b="0" i="0" u="none" strike="noStrike" cap="none" normalizeH="0" baseline="0" dirty="0">
                <a:ln>
                  <a:noFill/>
                </a:ln>
                <a:solidFill>
                  <a:schemeClr val="tx1"/>
                </a:solidFill>
                <a:effectLst/>
                <a:latin typeface="Arial" panose="020B0604020202020204" pitchFamily="34" charset="0"/>
                <a:hlinkClick r:id="rId10" tooltip="egregious"/>
              </a:rPr>
              <a:t>egregious</a:t>
            </a:r>
            <a:r>
              <a:rPr kumimoji="0" lang="en-US" altLang="en-US" sz="1600"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None/>
              <a:tabLst/>
            </a:pPr>
            <a:r>
              <a:rPr kumimoji="0" lang="en-US" altLang="en-US" sz="1600" b="0" i="1" u="none" strike="noStrike" cap="none" normalizeH="0" baseline="0" dirty="0">
                <a:ln>
                  <a:noFill/>
                </a:ln>
                <a:solidFill>
                  <a:schemeClr val="tx1"/>
                </a:solidFill>
                <a:effectLst/>
                <a:latin typeface="Arial" panose="020B0604020202020204" pitchFamily="34" charset="0"/>
              </a:rPr>
              <a:t>I've seen bad grammar, but this </a:t>
            </a:r>
            <a:r>
              <a:rPr kumimoji="0" lang="en-US" altLang="en-US" sz="1600" b="1" i="1" u="none" strike="noStrike" cap="none" normalizeH="0" baseline="0" dirty="0">
                <a:ln>
                  <a:noFill/>
                </a:ln>
                <a:solidFill>
                  <a:schemeClr val="tx1"/>
                </a:solidFill>
                <a:effectLst/>
                <a:latin typeface="Arial" panose="020B0604020202020204" pitchFamily="34" charset="0"/>
              </a:rPr>
              <a:t>takes the biscuit</a:t>
            </a:r>
            <a:r>
              <a:rPr kumimoji="0" lang="en-US" altLang="en-US" sz="1600" b="0" i="1" u="none" strike="noStrike" cap="none" normalizeH="0" baseline="0" dirty="0">
                <a:ln>
                  <a:noFill/>
                </a:ln>
                <a:solidFill>
                  <a:schemeClr val="tx1"/>
                </a:solidFill>
                <a:effectLst/>
                <a:latin typeface="Arial" panose="020B0604020202020204" pitchFamily="34" charset="0"/>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65518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2EAFE-6489-4DA9-A08E-B3E46F24F5F8}"/>
              </a:ext>
            </a:extLst>
          </p:cNvPr>
          <p:cNvSpPr>
            <a:spLocks noGrp="1"/>
          </p:cNvSpPr>
          <p:nvPr>
            <p:ph type="title"/>
          </p:nvPr>
        </p:nvSpPr>
        <p:spPr/>
        <p:txBody>
          <a:bodyPr/>
          <a:lstStyle/>
          <a:p>
            <a:r>
              <a:rPr lang="en-US" dirty="0"/>
              <a:t>Virgin Mary in “Two Gallants” </a:t>
            </a:r>
          </a:p>
        </p:txBody>
      </p:sp>
      <p:sp>
        <p:nvSpPr>
          <p:cNvPr id="3" name="Content Placeholder 2">
            <a:extLst>
              <a:ext uri="{FF2B5EF4-FFF2-40B4-BE49-F238E27FC236}">
                <a16:creationId xmlns:a16="http://schemas.microsoft.com/office/drawing/2014/main" id="{14BE689D-CF64-492C-B5DC-FC60B23A435C}"/>
              </a:ext>
            </a:extLst>
          </p:cNvPr>
          <p:cNvSpPr>
            <a:spLocks noGrp="1"/>
          </p:cNvSpPr>
          <p:nvPr>
            <p:ph idx="1"/>
          </p:nvPr>
        </p:nvSpPr>
        <p:spPr/>
        <p:txBody>
          <a:bodyPr>
            <a:normAutofit fontScale="85000" lnSpcReduction="10000"/>
          </a:bodyPr>
          <a:lstStyle/>
          <a:p>
            <a:r>
              <a:rPr lang="en-US" dirty="0"/>
              <a:t>As he approached Hume Street corner he found the air heavily scented and his eyes made a swift anxious scrutiny of the young woman’s appearance. She had her Sunday finery on</a:t>
            </a:r>
            <a:r>
              <a:rPr lang="en-US" b="1" dirty="0"/>
              <a:t>. Her blue serge skirt was held at the waist by a belt of black leather. The great silver buckle of her belt seemed to depress the </a:t>
            </a:r>
            <a:r>
              <a:rPr lang="en-US" b="1" dirty="0" err="1"/>
              <a:t>centre</a:t>
            </a:r>
            <a:r>
              <a:rPr lang="en-US" b="1" dirty="0"/>
              <a:t> of her body, catching the light stuff of her white blouse like a clip. </a:t>
            </a:r>
            <a:r>
              <a:rPr lang="en-US" dirty="0"/>
              <a:t>She wore a short black jacket with mother-of-pearl buttons and a ragged black boa. The ends of her tulle collarette had been carefully disordered and a big bunch of red flowers was pinned in her bosom, stems upwards. </a:t>
            </a:r>
            <a:r>
              <a:rPr lang="en-US" dirty="0" err="1"/>
              <a:t>Lenehan’s</a:t>
            </a:r>
            <a:r>
              <a:rPr lang="en-US" dirty="0"/>
              <a:t> eyes noted approvingly her stout short muscular body. Frank rude health glowed in her face, on her fat red cheeks and in her unabashed blue eyes. Her features were blunt. She had broad nostrils, a straggling mouth which lay open in a contented leer, and two projecting front teeth.</a:t>
            </a:r>
          </a:p>
        </p:txBody>
      </p:sp>
    </p:spTree>
    <p:extLst>
      <p:ext uri="{BB962C8B-B14F-4D97-AF65-F5344CB8AC3E}">
        <p14:creationId xmlns:p14="http://schemas.microsoft.com/office/powerpoint/2010/main" val="3622321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descr="A person wearing a blue dress&#10;&#10;Description generated with very high confidence">
            <a:extLst>
              <a:ext uri="{FF2B5EF4-FFF2-40B4-BE49-F238E27FC236}">
                <a16:creationId xmlns:a16="http://schemas.microsoft.com/office/drawing/2014/main" id="{0E493916-8AB9-46F2-A9CD-4B851AF060BB}"/>
              </a:ext>
            </a:extLst>
          </p:cNvPr>
          <p:cNvPicPr>
            <a:picLocks noChangeAspect="1"/>
          </p:cNvPicPr>
          <p:nvPr/>
        </p:nvPicPr>
        <p:blipFill>
          <a:blip r:embed="rId2"/>
          <a:stretch>
            <a:fillRect/>
          </a:stretch>
        </p:blipFill>
        <p:spPr>
          <a:xfrm>
            <a:off x="3369677" y="0"/>
            <a:ext cx="5452646" cy="6858000"/>
          </a:xfrm>
          <a:prstGeom prst="rect">
            <a:avLst/>
          </a:prstGeom>
        </p:spPr>
      </p:pic>
    </p:spTree>
    <p:extLst>
      <p:ext uri="{BB962C8B-B14F-4D97-AF65-F5344CB8AC3E}">
        <p14:creationId xmlns:p14="http://schemas.microsoft.com/office/powerpoint/2010/main" val="1828590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A statue of a person&#10;&#10;Description generated with very high confidence">
            <a:extLst>
              <a:ext uri="{FF2B5EF4-FFF2-40B4-BE49-F238E27FC236}">
                <a16:creationId xmlns:a16="http://schemas.microsoft.com/office/drawing/2014/main" id="{37ED6EE3-1149-44FC-8210-ACECCBFB7D81}"/>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28013125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A picture containing indoor, person&#10;&#10;Description generated with high confidence">
            <a:extLst>
              <a:ext uri="{FF2B5EF4-FFF2-40B4-BE49-F238E27FC236}">
                <a16:creationId xmlns:a16="http://schemas.microsoft.com/office/drawing/2014/main" id="{F469FFDD-F510-46B7-B6E4-9E4FCF27B6B9}"/>
              </a:ext>
            </a:extLst>
          </p:cNvPr>
          <p:cNvPicPr>
            <a:picLocks noChangeAspect="1"/>
          </p:cNvPicPr>
          <p:nvPr/>
        </p:nvPicPr>
        <p:blipFill>
          <a:blip r:embed="rId2"/>
          <a:stretch>
            <a:fillRect/>
          </a:stretch>
        </p:blipFill>
        <p:spPr>
          <a:xfrm>
            <a:off x="3944579" y="0"/>
            <a:ext cx="4302842" cy="6858000"/>
          </a:xfrm>
          <a:prstGeom prst="rect">
            <a:avLst/>
          </a:prstGeom>
        </p:spPr>
      </p:pic>
    </p:spTree>
    <p:extLst>
      <p:ext uri="{BB962C8B-B14F-4D97-AF65-F5344CB8AC3E}">
        <p14:creationId xmlns:p14="http://schemas.microsoft.com/office/powerpoint/2010/main" val="3658952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F5764-CD50-4684-B21A-1EC8A08FEB01}"/>
              </a:ext>
            </a:extLst>
          </p:cNvPr>
          <p:cNvSpPr>
            <a:spLocks noGrp="1"/>
          </p:cNvSpPr>
          <p:nvPr>
            <p:ph type="title"/>
          </p:nvPr>
        </p:nvSpPr>
        <p:spPr/>
        <p:txBody>
          <a:bodyPr/>
          <a:lstStyle/>
          <a:p>
            <a:r>
              <a:rPr lang="en-US" dirty="0"/>
              <a:t>POP QUIZ</a:t>
            </a:r>
          </a:p>
        </p:txBody>
      </p:sp>
      <p:sp>
        <p:nvSpPr>
          <p:cNvPr id="3" name="Content Placeholder 2">
            <a:extLst>
              <a:ext uri="{FF2B5EF4-FFF2-40B4-BE49-F238E27FC236}">
                <a16:creationId xmlns:a16="http://schemas.microsoft.com/office/drawing/2014/main" id="{350055B7-4FD0-4170-9F2A-E8C69B2B9DC7}"/>
              </a:ext>
            </a:extLst>
          </p:cNvPr>
          <p:cNvSpPr>
            <a:spLocks noGrp="1"/>
          </p:cNvSpPr>
          <p:nvPr>
            <p:ph idx="1"/>
          </p:nvPr>
        </p:nvSpPr>
        <p:spPr/>
        <p:txBody>
          <a:bodyPr/>
          <a:lstStyle/>
          <a:p>
            <a:r>
              <a:rPr lang="en-US" dirty="0"/>
              <a:t>1. Who says “that takes the biscuit!”</a:t>
            </a:r>
          </a:p>
          <a:p>
            <a:r>
              <a:rPr lang="en-US" dirty="0"/>
              <a:t>2. How does the story end?</a:t>
            </a:r>
          </a:p>
          <a:p>
            <a:r>
              <a:rPr lang="en-US" dirty="0"/>
              <a:t>3. What does </a:t>
            </a:r>
            <a:r>
              <a:rPr lang="en-US" dirty="0" err="1"/>
              <a:t>Lenehan</a:t>
            </a:r>
            <a:r>
              <a:rPr lang="en-US" dirty="0"/>
              <a:t> eat?</a:t>
            </a:r>
          </a:p>
          <a:p>
            <a:pPr marL="0" indent="0">
              <a:buNone/>
            </a:pPr>
            <a:r>
              <a:rPr lang="en-US" dirty="0"/>
              <a:t>Extra Credit: </a:t>
            </a:r>
          </a:p>
          <a:p>
            <a:pPr marL="0" indent="0">
              <a:buNone/>
            </a:pPr>
            <a:r>
              <a:rPr lang="en-US" dirty="0"/>
              <a:t>What colors or images, settings or symbols do you find in both “Two Gallants” and “Araby” and/or “Eveline” ?</a:t>
            </a:r>
          </a:p>
        </p:txBody>
      </p:sp>
    </p:spTree>
    <p:extLst>
      <p:ext uri="{BB962C8B-B14F-4D97-AF65-F5344CB8AC3E}">
        <p14:creationId xmlns:p14="http://schemas.microsoft.com/office/powerpoint/2010/main" val="44405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1FC16-CA36-49B7-AEE5-1E29715E6338}"/>
              </a:ext>
            </a:extLst>
          </p:cNvPr>
          <p:cNvSpPr>
            <a:spLocks noGrp="1"/>
          </p:cNvSpPr>
          <p:nvPr>
            <p:ph type="title"/>
          </p:nvPr>
        </p:nvSpPr>
        <p:spPr/>
        <p:txBody>
          <a:bodyPr/>
          <a:lstStyle/>
          <a:p>
            <a:r>
              <a:rPr lang="en-US" dirty="0"/>
              <a:t>Points-of-View</a:t>
            </a:r>
          </a:p>
        </p:txBody>
      </p:sp>
      <p:sp>
        <p:nvSpPr>
          <p:cNvPr id="3" name="Content Placeholder 2">
            <a:extLst>
              <a:ext uri="{FF2B5EF4-FFF2-40B4-BE49-F238E27FC236}">
                <a16:creationId xmlns:a16="http://schemas.microsoft.com/office/drawing/2014/main" id="{AF7BF2C4-9C09-46DB-84F4-05F29669F10D}"/>
              </a:ext>
            </a:extLst>
          </p:cNvPr>
          <p:cNvSpPr>
            <a:spLocks noGrp="1"/>
          </p:cNvSpPr>
          <p:nvPr>
            <p:ph idx="1"/>
          </p:nvPr>
        </p:nvSpPr>
        <p:spPr/>
        <p:txBody>
          <a:bodyPr/>
          <a:lstStyle/>
          <a:p>
            <a:r>
              <a:rPr lang="en-US" dirty="0"/>
              <a:t>“</a:t>
            </a:r>
            <a:r>
              <a:rPr lang="en-US" dirty="0" err="1"/>
              <a:t>Araby</a:t>
            </a:r>
            <a:r>
              <a:rPr lang="en-US" dirty="0"/>
              <a:t>”---first-person narrative</a:t>
            </a:r>
          </a:p>
          <a:p>
            <a:r>
              <a:rPr lang="en-US" dirty="0"/>
              <a:t>“Eveline”---third-person limited</a:t>
            </a:r>
          </a:p>
          <a:p>
            <a:r>
              <a:rPr lang="en-US" dirty="0"/>
              <a:t>“Two Gallants”— begins in third-person omniscient and ends in third-person limited (we move to </a:t>
            </a:r>
            <a:r>
              <a:rPr lang="en-US" dirty="0" err="1"/>
              <a:t>Lenehan’s</a:t>
            </a:r>
            <a:r>
              <a:rPr lang="en-US" dirty="0"/>
              <a:t> perspective) </a:t>
            </a:r>
          </a:p>
        </p:txBody>
      </p:sp>
    </p:spTree>
    <p:extLst>
      <p:ext uri="{BB962C8B-B14F-4D97-AF65-F5344CB8AC3E}">
        <p14:creationId xmlns:p14="http://schemas.microsoft.com/office/powerpoint/2010/main" val="288512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C5957-4822-4BE4-9033-27E124D716C7}"/>
              </a:ext>
            </a:extLst>
          </p:cNvPr>
          <p:cNvSpPr>
            <a:spLocks noGrp="1"/>
          </p:cNvSpPr>
          <p:nvPr>
            <p:ph type="title"/>
          </p:nvPr>
        </p:nvSpPr>
        <p:spPr/>
        <p:txBody>
          <a:bodyPr/>
          <a:lstStyle/>
          <a:p>
            <a:r>
              <a:rPr lang="en-US" dirty="0"/>
              <a:t>Opening Lines</a:t>
            </a:r>
          </a:p>
        </p:txBody>
      </p:sp>
      <p:sp>
        <p:nvSpPr>
          <p:cNvPr id="3" name="Content Placeholder 2">
            <a:extLst>
              <a:ext uri="{FF2B5EF4-FFF2-40B4-BE49-F238E27FC236}">
                <a16:creationId xmlns:a16="http://schemas.microsoft.com/office/drawing/2014/main" id="{7251BD06-3E13-425C-8F52-213749BB685A}"/>
              </a:ext>
            </a:extLst>
          </p:cNvPr>
          <p:cNvSpPr>
            <a:spLocks noGrp="1"/>
          </p:cNvSpPr>
          <p:nvPr>
            <p:ph idx="1"/>
          </p:nvPr>
        </p:nvSpPr>
        <p:spPr/>
        <p:txBody>
          <a:bodyPr/>
          <a:lstStyle/>
          <a:p>
            <a:r>
              <a:rPr lang="en-US" dirty="0"/>
              <a:t>The grey warm evening of August had </a:t>
            </a:r>
            <a:r>
              <a:rPr lang="en-US" b="1" dirty="0"/>
              <a:t>descended upon t</a:t>
            </a:r>
            <a:r>
              <a:rPr lang="en-US" dirty="0"/>
              <a:t>he city and a mild warm air, a memory of summer, </a:t>
            </a:r>
            <a:r>
              <a:rPr lang="en-US" b="1" dirty="0"/>
              <a:t>circulated in </a:t>
            </a:r>
            <a:r>
              <a:rPr lang="en-US" dirty="0"/>
              <a:t>the streets. The streets, shuttered for the repose of Sunday, swarmed with a gaily </a:t>
            </a:r>
            <a:r>
              <a:rPr lang="en-US" dirty="0" err="1"/>
              <a:t>coloured</a:t>
            </a:r>
            <a:r>
              <a:rPr lang="en-US" dirty="0"/>
              <a:t> crowd. Like illumined pearls the lamps shone from the summits of their tall poles upon the living texture below which, changing shape and hue unceasingly, sent up into the warm grey evening air an unchanging unceasing murmur. </a:t>
            </a:r>
          </a:p>
          <a:p>
            <a:r>
              <a:rPr lang="en-US" dirty="0"/>
              <a:t>She sat at the window watching the </a:t>
            </a:r>
            <a:r>
              <a:rPr lang="en-US" b="1" dirty="0"/>
              <a:t>evening invade the avenue.</a:t>
            </a:r>
          </a:p>
          <a:p>
            <a:endParaRPr lang="en-US" dirty="0"/>
          </a:p>
        </p:txBody>
      </p:sp>
    </p:spTree>
    <p:extLst>
      <p:ext uri="{BB962C8B-B14F-4D97-AF65-F5344CB8AC3E}">
        <p14:creationId xmlns:p14="http://schemas.microsoft.com/office/powerpoint/2010/main" val="2476865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DE845-A3C8-45C0-AE1A-5EEE20800413}"/>
              </a:ext>
            </a:extLst>
          </p:cNvPr>
          <p:cNvSpPr>
            <a:spLocks noGrp="1"/>
          </p:cNvSpPr>
          <p:nvPr>
            <p:ph type="title"/>
          </p:nvPr>
        </p:nvSpPr>
        <p:spPr/>
        <p:txBody>
          <a:bodyPr/>
          <a:lstStyle/>
          <a:p>
            <a:r>
              <a:rPr lang="en-US" dirty="0"/>
              <a:t>Also…similar language in “Araby” </a:t>
            </a:r>
          </a:p>
        </p:txBody>
      </p:sp>
      <p:sp>
        <p:nvSpPr>
          <p:cNvPr id="3" name="Content Placeholder 2">
            <a:extLst>
              <a:ext uri="{FF2B5EF4-FFF2-40B4-BE49-F238E27FC236}">
                <a16:creationId xmlns:a16="http://schemas.microsoft.com/office/drawing/2014/main" id="{EF85FEF9-9081-4D72-A063-5D7C489F8581}"/>
              </a:ext>
            </a:extLst>
          </p:cNvPr>
          <p:cNvSpPr>
            <a:spLocks noGrp="1"/>
          </p:cNvSpPr>
          <p:nvPr>
            <p:ph idx="1"/>
          </p:nvPr>
        </p:nvSpPr>
        <p:spPr/>
        <p:txBody>
          <a:bodyPr/>
          <a:lstStyle/>
          <a:p>
            <a:r>
              <a:rPr lang="en-US" dirty="0"/>
              <a:t>North Richmond Street, being blind, was a quiet street except at the hour when the Christian Brothers’ School </a:t>
            </a:r>
            <a:r>
              <a:rPr lang="en-US" b="1" dirty="0"/>
              <a:t>set the boys free</a:t>
            </a:r>
            <a:r>
              <a:rPr lang="en-US" dirty="0"/>
              <a:t>. An uninhabited house of two </a:t>
            </a:r>
            <a:r>
              <a:rPr lang="en-US" dirty="0" err="1"/>
              <a:t>storeys</a:t>
            </a:r>
            <a:r>
              <a:rPr lang="en-US" dirty="0"/>
              <a:t> stood at the blind end, detached from its </a:t>
            </a:r>
            <a:r>
              <a:rPr lang="en-US" dirty="0" err="1"/>
              <a:t>neighbours</a:t>
            </a:r>
            <a:r>
              <a:rPr lang="en-US" dirty="0"/>
              <a:t> in a square ground. The other houses of the street, conscious of decent lives within them, gazed at one another with brown imperturbable faces. </a:t>
            </a:r>
          </a:p>
        </p:txBody>
      </p:sp>
    </p:spTree>
    <p:extLst>
      <p:ext uri="{BB962C8B-B14F-4D97-AF65-F5344CB8AC3E}">
        <p14:creationId xmlns:p14="http://schemas.microsoft.com/office/powerpoint/2010/main" val="3164817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90128-515D-4862-A56B-0133E14C501A}"/>
              </a:ext>
            </a:extLst>
          </p:cNvPr>
          <p:cNvSpPr>
            <a:spLocks noGrp="1"/>
          </p:cNvSpPr>
          <p:nvPr>
            <p:ph type="title"/>
          </p:nvPr>
        </p:nvSpPr>
        <p:spPr/>
        <p:txBody>
          <a:bodyPr/>
          <a:lstStyle/>
          <a:p>
            <a:r>
              <a:rPr lang="en-US" dirty="0"/>
              <a:t>“I told her I was in </a:t>
            </a:r>
            <a:r>
              <a:rPr lang="en-US" dirty="0">
                <a:highlight>
                  <a:srgbClr val="FFFF00"/>
                </a:highlight>
              </a:rPr>
              <a:t>Pim’s</a:t>
            </a:r>
            <a:r>
              <a:rPr lang="en-US" dirty="0"/>
              <a:t>”</a:t>
            </a:r>
          </a:p>
        </p:txBody>
      </p:sp>
      <p:sp>
        <p:nvSpPr>
          <p:cNvPr id="3" name="Content Placeholder 2">
            <a:extLst>
              <a:ext uri="{FF2B5EF4-FFF2-40B4-BE49-F238E27FC236}">
                <a16:creationId xmlns:a16="http://schemas.microsoft.com/office/drawing/2014/main" id="{F88A6C5E-10D1-4841-8BFA-4F21583C1EB8}"/>
              </a:ext>
            </a:extLst>
          </p:cNvPr>
          <p:cNvSpPr>
            <a:spLocks noGrp="1"/>
          </p:cNvSpPr>
          <p:nvPr>
            <p:ph idx="1"/>
          </p:nvPr>
        </p:nvSpPr>
        <p:spPr/>
        <p:txBody>
          <a:bodyPr/>
          <a:lstStyle/>
          <a:p>
            <a:r>
              <a:rPr lang="en-US" dirty="0">
                <a:hlinkClick r:id="rId2"/>
              </a:rPr>
              <a:t>http://mappingdubliners.org/the-stores/</a:t>
            </a:r>
            <a:endParaRPr lang="en-US" dirty="0"/>
          </a:p>
          <a:p>
            <a:r>
              <a:rPr lang="en-US" dirty="0">
                <a:highlight>
                  <a:srgbClr val="FFFF00"/>
                </a:highlight>
              </a:rPr>
              <a:t>Mentioned in both “Eveline” and “Two Gallants,” </a:t>
            </a:r>
            <a:r>
              <a:rPr lang="en-US" dirty="0"/>
              <a:t>the Stores was actually a department store in South Great George’s Street. </a:t>
            </a:r>
          </a:p>
        </p:txBody>
      </p:sp>
    </p:spTree>
    <p:extLst>
      <p:ext uri="{BB962C8B-B14F-4D97-AF65-F5344CB8AC3E}">
        <p14:creationId xmlns:p14="http://schemas.microsoft.com/office/powerpoint/2010/main" val="2390640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4A2FB-6E4A-41C2-BFD0-95F107362DD2}"/>
              </a:ext>
            </a:extLst>
          </p:cNvPr>
          <p:cNvSpPr>
            <a:spLocks noGrp="1"/>
          </p:cNvSpPr>
          <p:nvPr>
            <p:ph type="title"/>
          </p:nvPr>
        </p:nvSpPr>
        <p:spPr/>
        <p:txBody>
          <a:bodyPr/>
          <a:lstStyle/>
          <a:p>
            <a:r>
              <a:rPr lang="en-US" dirty="0"/>
              <a:t>Music in “Two Gallants”</a:t>
            </a:r>
          </a:p>
        </p:txBody>
      </p:sp>
      <p:sp>
        <p:nvSpPr>
          <p:cNvPr id="3" name="Content Placeholder 2">
            <a:extLst>
              <a:ext uri="{FF2B5EF4-FFF2-40B4-BE49-F238E27FC236}">
                <a16:creationId xmlns:a16="http://schemas.microsoft.com/office/drawing/2014/main" id="{93346F87-63F4-4AC9-B229-11356C238E8E}"/>
              </a:ext>
            </a:extLst>
          </p:cNvPr>
          <p:cNvSpPr>
            <a:spLocks noGrp="1"/>
          </p:cNvSpPr>
          <p:nvPr>
            <p:ph idx="1"/>
          </p:nvPr>
        </p:nvSpPr>
        <p:spPr/>
        <p:txBody>
          <a:bodyPr>
            <a:normAutofit fontScale="77500" lnSpcReduction="20000"/>
          </a:bodyPr>
          <a:lstStyle/>
          <a:p>
            <a:r>
              <a:rPr lang="en-US" dirty="0"/>
              <a:t>“She’s a fine decent tart,” he said, with appreciation; “that’s what she is.” </a:t>
            </a:r>
          </a:p>
          <a:p>
            <a:r>
              <a:rPr lang="en-US" dirty="0"/>
              <a:t>They walked along Nassau Street and then turned into Kildare Street. Not far from the porch of the club a harpist stood in the roadway, playing to a little ring of listeners. He plucked at the wires heedlessly, glancing quickly from time to time at the face of each new-comer and from time to time, wearily also, at the sky. His harp, too, heedless that her coverings had fallen about her knees, seemed weary alike of the eyes of strangers and of her master’s hands. One hand played in the bass the melody of </a:t>
            </a:r>
            <a:r>
              <a:rPr lang="en-US" i="1" dirty="0"/>
              <a:t>Silent, O Moyle</a:t>
            </a:r>
            <a:r>
              <a:rPr lang="en-US" dirty="0"/>
              <a:t>, while the other hand careered in the treble after each group of notes. The notes of the air sounded deep and full. </a:t>
            </a:r>
          </a:p>
          <a:p>
            <a:r>
              <a:rPr lang="en-US" dirty="0"/>
              <a:t>The two young men walked up the street without speaking, the mournful music following them. When they reached Stephen’s Green they crossed the road. Here the noise of trams, the lights and the crowd released them from their silence. </a:t>
            </a:r>
          </a:p>
          <a:p>
            <a:endParaRPr lang="en-US" dirty="0"/>
          </a:p>
        </p:txBody>
      </p:sp>
    </p:spTree>
    <p:extLst>
      <p:ext uri="{BB962C8B-B14F-4D97-AF65-F5344CB8AC3E}">
        <p14:creationId xmlns:p14="http://schemas.microsoft.com/office/powerpoint/2010/main" val="3333055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0B8935F8-FACB-4F6F-8B70-F14BB4B99E3A}"/>
              </a:ext>
            </a:extLst>
          </p:cNvPr>
          <p:cNvSpPr>
            <a:spLocks noGrp="1"/>
          </p:cNvSpPr>
          <p:nvPr>
            <p:ph type="body" sz="half" idx="4294967295"/>
          </p:nvPr>
        </p:nvSpPr>
        <p:spPr>
          <a:xfrm>
            <a:off x="2015963" y="2987407"/>
            <a:ext cx="7078839" cy="2702887"/>
          </a:xfrm>
        </p:spPr>
        <p:txBody>
          <a:bodyPr>
            <a:normAutofit lnSpcReduction="10000"/>
          </a:bodyPr>
          <a:lstStyle/>
          <a:p>
            <a:pPr algn="ctr"/>
            <a:r>
              <a:rPr lang="en-US" sz="4000" dirty="0"/>
              <a:t>What is the purpose of the harp and music in this story?</a:t>
            </a:r>
          </a:p>
          <a:p>
            <a:pPr algn="ctr"/>
            <a:r>
              <a:rPr lang="en-US" sz="4000" dirty="0"/>
              <a:t>How does the music relate to “Eveline” and “</a:t>
            </a:r>
            <a:r>
              <a:rPr lang="en-US" sz="4000" dirty="0" err="1"/>
              <a:t>Araby</a:t>
            </a:r>
            <a:r>
              <a:rPr lang="en-US" sz="4000" dirty="0"/>
              <a:t>”</a:t>
            </a:r>
          </a:p>
          <a:p>
            <a:endParaRPr lang="en-US" dirty="0"/>
          </a:p>
        </p:txBody>
      </p:sp>
    </p:spTree>
    <p:extLst>
      <p:ext uri="{BB962C8B-B14F-4D97-AF65-F5344CB8AC3E}">
        <p14:creationId xmlns:p14="http://schemas.microsoft.com/office/powerpoint/2010/main" val="18126529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854DC-03DF-404A-9C8A-00705A4957F0}"/>
              </a:ext>
            </a:extLst>
          </p:cNvPr>
          <p:cNvSpPr>
            <a:spLocks noGrp="1"/>
          </p:cNvSpPr>
          <p:nvPr>
            <p:ph type="title" idx="4294967295"/>
          </p:nvPr>
        </p:nvSpPr>
        <p:spPr>
          <a:xfrm>
            <a:off x="0" y="982663"/>
            <a:ext cx="9601200" cy="1303337"/>
          </a:xfrm>
        </p:spPr>
        <p:txBody>
          <a:bodyPr/>
          <a:lstStyle/>
          <a:p>
            <a:pPr algn="r"/>
            <a:r>
              <a:rPr lang="en-US" dirty="0"/>
              <a:t>How did Corely get the gold coin?</a:t>
            </a:r>
          </a:p>
        </p:txBody>
      </p:sp>
    </p:spTree>
    <p:extLst>
      <p:ext uri="{BB962C8B-B14F-4D97-AF65-F5344CB8AC3E}">
        <p14:creationId xmlns:p14="http://schemas.microsoft.com/office/powerpoint/2010/main" val="132506001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312</TotalTime>
  <Words>809</Words>
  <Application>Microsoft Office PowerPoint</Application>
  <PresentationFormat>宽屏</PresentationFormat>
  <Paragraphs>37</Paragraphs>
  <Slides>14</Slides>
  <Notes>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14</vt:i4>
      </vt:variant>
    </vt:vector>
  </HeadingPairs>
  <TitlesOfParts>
    <vt:vector size="17" baseType="lpstr">
      <vt:lpstr>Arial</vt:lpstr>
      <vt:lpstr>Garamond</vt:lpstr>
      <vt:lpstr>Organic</vt:lpstr>
      <vt:lpstr>“Two Gallants”  and “Eveline”</vt:lpstr>
      <vt:lpstr>POP QUIZ</vt:lpstr>
      <vt:lpstr>Points-of-View</vt:lpstr>
      <vt:lpstr>Opening Lines</vt:lpstr>
      <vt:lpstr>Also…similar language in “Araby” </vt:lpstr>
      <vt:lpstr>“I told her I was in Pim’s”</vt:lpstr>
      <vt:lpstr>Music in “Two Gallants”</vt:lpstr>
      <vt:lpstr>PowerPoint 演示文稿</vt:lpstr>
      <vt:lpstr>How did Corely get the gold coin?</vt:lpstr>
      <vt:lpstr>Takes the Biscuit! </vt:lpstr>
      <vt:lpstr>Virgin Mary in “Two Gallants” </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“Two Gallants”  and “Eveline”</dc:title>
  <dc:creator>Marilyn Holguin</dc:creator>
  <cp:lastModifiedBy>Feng, Chuhao</cp:lastModifiedBy>
  <cp:revision>13</cp:revision>
  <dcterms:created xsi:type="dcterms:W3CDTF">2018-01-24T23:42:03Z</dcterms:created>
  <dcterms:modified xsi:type="dcterms:W3CDTF">2019-05-26T14:12:36Z</dcterms:modified>
</cp:coreProperties>
</file>

<file path=docProps/thumbnail.jpeg>
</file>